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2" r:id="rId2"/>
    <p:sldId id="297" r:id="rId3"/>
    <p:sldId id="298" r:id="rId4"/>
    <p:sldId id="299" r:id="rId5"/>
    <p:sldId id="296" r:id="rId6"/>
    <p:sldId id="295" r:id="rId7"/>
    <p:sldId id="268" r:id="rId8"/>
    <p:sldId id="272" r:id="rId9"/>
    <p:sldId id="270" r:id="rId10"/>
    <p:sldId id="277" r:id="rId11"/>
    <p:sldId id="280" r:id="rId12"/>
    <p:sldId id="278" r:id="rId13"/>
    <p:sldId id="281" r:id="rId14"/>
    <p:sldId id="282" r:id="rId15"/>
    <p:sldId id="283" r:id="rId16"/>
    <p:sldId id="284" r:id="rId17"/>
    <p:sldId id="285" r:id="rId18"/>
    <p:sldId id="300" r:id="rId19"/>
    <p:sldId id="287" r:id="rId20"/>
    <p:sldId id="288" r:id="rId21"/>
    <p:sldId id="289" r:id="rId22"/>
    <p:sldId id="290" r:id="rId23"/>
    <p:sldId id="291" r:id="rId24"/>
    <p:sldId id="303" r:id="rId25"/>
    <p:sldId id="292" r:id="rId26"/>
    <p:sldId id="293" r:id="rId27"/>
    <p:sldId id="294" r:id="rId28"/>
    <p:sldId id="304" r:id="rId29"/>
    <p:sldId id="301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958" autoAdjust="0"/>
  </p:normalViewPr>
  <p:slideViewPr>
    <p:cSldViewPr>
      <p:cViewPr varScale="1">
        <p:scale>
          <a:sx n="64" d="100"/>
          <a:sy n="64" d="100"/>
        </p:scale>
        <p:origin x="-155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7F6A5-FEE7-41E6-9678-361008EF7A68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EDB9B-7C0E-47D8-8CC9-A3684164C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52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Teachers are requested to follow the instructions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58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A short information about Mother Teresa is introduced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92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When she left  her paternal home, she joined here first.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06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She was trained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50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A trigger is added with the flag of India. To show India in a map</a:t>
            </a:r>
            <a:r>
              <a:rPr lang="en-US" baseline="0" dirty="0" smtClean="0"/>
              <a:t> you may click on the flag of India.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29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latin typeface="Book Antiqua" pitchFamily="18" charset="0"/>
              </a:rPr>
              <a:t>‘Agnes </a:t>
            </a:r>
            <a:r>
              <a:rPr lang="en-US" sz="1200" b="1" dirty="0" err="1" smtClean="0">
                <a:latin typeface="Book Antiqua" pitchFamily="18" charset="0"/>
              </a:rPr>
              <a:t>Gonxha</a:t>
            </a:r>
            <a:r>
              <a:rPr lang="en-US" sz="1200" b="1" dirty="0" smtClean="0">
                <a:latin typeface="Book Antiqua" pitchFamily="18" charset="0"/>
              </a:rPr>
              <a:t> </a:t>
            </a:r>
            <a:r>
              <a:rPr lang="en-US" sz="1200" b="1" dirty="0" err="1" smtClean="0">
                <a:latin typeface="Book Antiqua" pitchFamily="18" charset="0"/>
              </a:rPr>
              <a:t>Bojaxhiu</a:t>
            </a:r>
            <a:r>
              <a:rPr lang="en-US" sz="1200" b="1" dirty="0" smtClean="0">
                <a:latin typeface="Book Antiqua" pitchFamily="18" charset="0"/>
              </a:rPr>
              <a:t>’ changed into ‘Teresa’ in 1931 is shown 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499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1931 is the traffic point of her life. Besides changing her name she</a:t>
            </a:r>
            <a:r>
              <a:rPr lang="en-US" baseline="0" dirty="0" smtClean="0"/>
              <a:t> vows as nun from here and lasts up to 1948.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61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St. Mary’s High School old model picture is not clear. So the latest one is shown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98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Mother Teresa was impacted deeply observing the prevailing the poverty of the then Calcutta</a:t>
            </a:r>
            <a:r>
              <a:rPr lang="en-US" baseline="0" dirty="0" smtClean="0"/>
              <a:t> in1948.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44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Teacher may conduct this option according to animation.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186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Teacher may conduct this option according to animation.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This a welcome slide. The picture is about Autumn. It is related word to the topic. Teacher may change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81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 may conduct this option according to animation.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556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 may conduct this option according to animation.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920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 may conduct this option according to animation.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968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Teacher may conduct this option to make all</a:t>
            </a:r>
            <a:r>
              <a:rPr lang="en-US" baseline="0" dirty="0" smtClean="0"/>
              <a:t> the information of the topic clear to </a:t>
            </a:r>
            <a:r>
              <a:rPr lang="en-US" dirty="0" smtClean="0"/>
              <a:t>the students through silent reading. He may help them moving</a:t>
            </a:r>
            <a:r>
              <a:rPr lang="en-US" baseline="0" dirty="0" smtClean="0"/>
              <a:t> and monitoring in the class room.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45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 may use it any purpose he needs. Specially the students who have no</a:t>
            </a:r>
            <a:r>
              <a:rPr lang="en-US" baseline="0" dirty="0" smtClean="0"/>
              <a:t> text book with them, it may be helpful to them for silent reading.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606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Evaluation chapter.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003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Teacher may evaluate the students asking or writing the answers of </a:t>
            </a:r>
            <a:r>
              <a:rPr lang="en-US" dirty="0" err="1" smtClean="0"/>
              <a:t>thses</a:t>
            </a:r>
            <a:r>
              <a:rPr lang="en-US" dirty="0" smtClean="0"/>
              <a:t> questions.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421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This is pair work option. Teacher may make a pair with two students to conduct this option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174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Students are supposed to write an article of a noble man or woman like Begum </a:t>
            </a:r>
            <a:r>
              <a:rPr lang="en-US" dirty="0" err="1" smtClean="0"/>
              <a:t>Rokeya</a:t>
            </a:r>
            <a:r>
              <a:rPr lang="en-US" dirty="0" smtClean="0"/>
              <a:t> or any other persons to practice writing skill.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862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Ending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34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Identity of teacher &amp;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54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Through the video and question teacher may take out the lesson of today’s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26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Nothing is related to take out ‘The beginning’ as lesson declaration. Mother Teresa is the main character of this topic. So I have enclosed Mother Teresa to the  Lesson to make the lesson declaration clear.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36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Listening, speaking reading &amp; writing skills will be focused in this lesson.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58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Macedonia is focused here as Mother Teresa was born in this country.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09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Skopje &amp; Macedonia is shown in the map.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05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This is the city where Mother Teresa was born.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EDB9B-7C0E-47D8-8CC9-A3684164C5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55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EAA22-DC10-42B4-9556-2A4F7744505E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AF859-C42A-401E-8C03-3489AFFB0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0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EAA22-DC10-42B4-9556-2A4F7744505E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AF859-C42A-401E-8C03-3489AFFB0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98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EAA22-DC10-42B4-9556-2A4F7744505E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AF859-C42A-401E-8C03-3489AFFB0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60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EAA22-DC10-42B4-9556-2A4F7744505E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AF859-C42A-401E-8C03-3489AFFB0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21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EAA22-DC10-42B4-9556-2A4F7744505E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AF859-C42A-401E-8C03-3489AFFB0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031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EAA22-DC10-42B4-9556-2A4F7744505E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AF859-C42A-401E-8C03-3489AFFB0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67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EAA22-DC10-42B4-9556-2A4F7744505E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AF859-C42A-401E-8C03-3489AFFB0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9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EAA22-DC10-42B4-9556-2A4F7744505E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AF859-C42A-401E-8C03-3489AFFB0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00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EAA22-DC10-42B4-9556-2A4F7744505E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AF859-C42A-401E-8C03-3489AFFB0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7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EAA22-DC10-42B4-9556-2A4F7744505E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AF859-C42A-401E-8C03-3489AFFB0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43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EAA22-DC10-42B4-9556-2A4F7744505E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AF859-C42A-401E-8C03-3489AFFB0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34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EAA22-DC10-42B4-9556-2A4F7744505E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AF859-C42A-401E-8C03-3489AFFB0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2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219200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Notes for the teachers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057400"/>
            <a:ext cx="807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Book Antiqua" pitchFamily="18" charset="0"/>
              </a:rPr>
              <a:t>Dear colleagues,</a:t>
            </a:r>
          </a:p>
          <a:p>
            <a:pPr algn="just"/>
            <a:r>
              <a:rPr lang="en-US" sz="3200" b="1" dirty="0" smtClean="0">
                <a:latin typeface="Book Antiqua" pitchFamily="18" charset="0"/>
              </a:rPr>
              <a:t>I would like to request you to read the instructions in the ‘Click to add notes’ section below every page to make the class effective more.</a:t>
            </a:r>
            <a:endParaRPr lang="en-US" sz="32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67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26571"/>
            <a:ext cx="4745599" cy="5464629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152400" y="6019800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Agnes </a:t>
            </a:r>
            <a:r>
              <a:rPr lang="en-US" sz="3200" b="1" dirty="0" err="1" smtClean="0">
                <a:latin typeface="Book Antiqua" pitchFamily="18" charset="0"/>
              </a:rPr>
              <a:t>Gonxha</a:t>
            </a:r>
            <a:r>
              <a:rPr lang="en-US" sz="3200" b="1" dirty="0" smtClean="0">
                <a:latin typeface="Book Antiqua" pitchFamily="18" charset="0"/>
              </a:rPr>
              <a:t> </a:t>
            </a:r>
            <a:r>
              <a:rPr lang="en-US" sz="3200" b="1" dirty="0" err="1" smtClean="0">
                <a:latin typeface="Book Antiqua" pitchFamily="18" charset="0"/>
              </a:rPr>
              <a:t>Bojaxhiu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5308600" y="3628"/>
            <a:ext cx="1487714" cy="1520371"/>
          </a:xfrm>
          <a:prstGeom prst="rightArrow">
            <a:avLst>
              <a:gd name="adj1" fmla="val 50000"/>
              <a:gd name="adj2" fmla="val 35366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Book Antiqua" pitchFamily="18" charset="0"/>
              </a:rPr>
              <a:t>B</a:t>
            </a:r>
            <a:r>
              <a:rPr lang="en-US" sz="2800" b="1" dirty="0" smtClean="0">
                <a:latin typeface="Book Antiqua" pitchFamily="18" charset="0"/>
              </a:rPr>
              <a:t>orn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10828" y="286759"/>
            <a:ext cx="2271486" cy="95410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26 August 1910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294086" y="1538514"/>
            <a:ext cx="1487714" cy="1520371"/>
          </a:xfrm>
          <a:prstGeom prst="rightArrow">
            <a:avLst>
              <a:gd name="adj1" fmla="val 50000"/>
              <a:gd name="adj2" fmla="val 34390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Place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96314" y="1821645"/>
            <a:ext cx="2271486" cy="95410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Skopje</a:t>
            </a:r>
          </a:p>
          <a:p>
            <a:pPr algn="ctr"/>
            <a:r>
              <a:rPr lang="en-US" sz="2800" b="1" dirty="0" smtClean="0">
                <a:latin typeface="Book Antiqua" pitchFamily="18" charset="0"/>
              </a:rPr>
              <a:t>Macedonia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279572" y="3055151"/>
            <a:ext cx="1487714" cy="1520371"/>
          </a:xfrm>
          <a:prstGeom prst="rightArrow">
            <a:avLst>
              <a:gd name="adj1" fmla="val 50000"/>
              <a:gd name="adj2" fmla="val 33416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Book Antiqua" pitchFamily="18" charset="0"/>
              </a:rPr>
              <a:t>At the age of 12</a:t>
            </a:r>
            <a:endParaRPr lang="en-US" sz="2000" b="1" dirty="0"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1800" y="3396338"/>
            <a:ext cx="2286000" cy="83099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100" dirty="0" smtClean="0">
                <a:latin typeface="Book Antiqua" pitchFamily="18" charset="0"/>
              </a:rPr>
              <a:t>She decided to be a missionary</a:t>
            </a:r>
            <a:endParaRPr lang="en-US" sz="2400" b="1" spc="-100" dirty="0">
              <a:latin typeface="Book Antiqua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279572" y="4524828"/>
            <a:ext cx="1487714" cy="1520371"/>
          </a:xfrm>
          <a:prstGeom prst="rightArrow">
            <a:avLst>
              <a:gd name="adj1" fmla="val 50000"/>
              <a:gd name="adj2" fmla="val 33415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Book Antiqua" pitchFamily="18" charset="0"/>
              </a:rPr>
              <a:t>At the age of 18</a:t>
            </a:r>
            <a:endParaRPr lang="en-US" sz="2000" b="1" dirty="0"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4866015"/>
            <a:ext cx="2286000" cy="83099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100" dirty="0" smtClean="0">
                <a:latin typeface="Book Antiqua" pitchFamily="18" charset="0"/>
              </a:rPr>
              <a:t>She left her paternal home</a:t>
            </a:r>
            <a:endParaRPr lang="en-US" sz="2400" b="1" spc="-1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90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8" r="2364" b="4436"/>
          <a:stretch/>
        </p:blipFill>
        <p:spPr>
          <a:xfrm>
            <a:off x="192315" y="1823580"/>
            <a:ext cx="4495799" cy="2868162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747" b="3709"/>
          <a:stretch/>
        </p:blipFill>
        <p:spPr>
          <a:xfrm>
            <a:off x="4811485" y="1823581"/>
            <a:ext cx="4201886" cy="2868162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192315" y="762000"/>
            <a:ext cx="882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The Sister’s of Loreto, an Irish community of nuns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315" y="5181600"/>
            <a:ext cx="8724899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After leaving her paternal home she joined here.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17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28" y="228599"/>
            <a:ext cx="8429171" cy="58606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304800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Book Antiqua" pitchFamily="18" charset="0"/>
              </a:rPr>
              <a:t>Institute of Blessed Virgin Mary Dublin</a:t>
            </a:r>
          </a:p>
          <a:p>
            <a:r>
              <a:rPr lang="en-US" sz="2800" b="1" dirty="0">
                <a:solidFill>
                  <a:schemeClr val="bg1"/>
                </a:solidFill>
                <a:latin typeface="Book Antiqua" pitchFamily="18" charset="0"/>
              </a:rPr>
              <a:t>a</a:t>
            </a:r>
            <a:r>
              <a:rPr lang="en-US" sz="2800" b="1" dirty="0" smtClean="0">
                <a:solidFill>
                  <a:schemeClr val="bg1"/>
                </a:solidFill>
                <a:latin typeface="Book Antiqua" pitchFamily="18" charset="0"/>
              </a:rPr>
              <a:t>t present.</a:t>
            </a:r>
            <a:endParaRPr lang="en-US" sz="28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892" y="228600"/>
            <a:ext cx="8458200" cy="5860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3828" y="6167735"/>
            <a:ext cx="842917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spc="-100" dirty="0" smtClean="0">
                <a:latin typeface="Book Antiqua" pitchFamily="18" charset="0"/>
              </a:rPr>
              <a:t>Blessed virgin Mary in Dublin where she was trained.</a:t>
            </a:r>
            <a:endParaRPr lang="en-US" sz="2800" b="1" spc="-1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15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594"/>
          <a:stretch/>
        </p:blipFill>
        <p:spPr>
          <a:xfrm>
            <a:off x="211364" y="381000"/>
            <a:ext cx="2122261" cy="609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ight Arrow 5"/>
          <p:cNvSpPr/>
          <p:nvPr/>
        </p:nvSpPr>
        <p:spPr>
          <a:xfrm>
            <a:off x="2333625" y="381000"/>
            <a:ext cx="3076575" cy="6096000"/>
          </a:xfrm>
          <a:prstGeom prst="rightArrow">
            <a:avLst>
              <a:gd name="adj1" fmla="val 50000"/>
              <a:gd name="adj2" fmla="val 43905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Book Antiqua" pitchFamily="18" charset="0"/>
              </a:rPr>
              <a:t>Then she came to</a:t>
            </a:r>
            <a:endParaRPr lang="en-US" sz="3600" b="1" dirty="0">
              <a:latin typeface="Book Antiqua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7456" y="2286000"/>
            <a:ext cx="3650343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15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5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199" y="228600"/>
            <a:ext cx="8273143" cy="9525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Book Antiqua" pitchFamily="18" charset="0"/>
              </a:rPr>
              <a:t>On May 1931</a:t>
            </a:r>
            <a:endParaRPr lang="en-US" sz="3600" b="1" dirty="0">
              <a:latin typeface="Book Antiqu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943" y="1333500"/>
            <a:ext cx="4216400" cy="38099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ight Arrow 5"/>
          <p:cNvSpPr/>
          <p:nvPr/>
        </p:nvSpPr>
        <p:spPr>
          <a:xfrm>
            <a:off x="3167743" y="2817584"/>
            <a:ext cx="1313543" cy="1219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to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199" y="5257800"/>
            <a:ext cx="271054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Agnes </a:t>
            </a:r>
            <a:r>
              <a:rPr lang="en-US" sz="2800" b="1" dirty="0" err="1" smtClean="0">
                <a:latin typeface="Book Antiqua" pitchFamily="18" charset="0"/>
              </a:rPr>
              <a:t>Gonxha</a:t>
            </a:r>
            <a:r>
              <a:rPr lang="en-US" sz="2800" b="1" dirty="0" smtClean="0">
                <a:latin typeface="Book Antiqua" pitchFamily="18" charset="0"/>
              </a:rPr>
              <a:t> </a:t>
            </a:r>
            <a:r>
              <a:rPr lang="en-US" sz="2800" b="1" dirty="0" err="1" smtClean="0">
                <a:latin typeface="Book Antiqua" pitchFamily="18" charset="0"/>
              </a:rPr>
              <a:t>Bojaxhiu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13943" y="5257800"/>
            <a:ext cx="4216399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Teresa, then Mother Teresa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167743" y="5125253"/>
            <a:ext cx="1313543" cy="1219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to</a:t>
            </a:r>
            <a:endParaRPr lang="en-US" sz="2800" b="1" dirty="0">
              <a:latin typeface="Book Antiqua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1333499"/>
            <a:ext cx="2710544" cy="37917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536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80"/>
          <a:stretch/>
        </p:blipFill>
        <p:spPr>
          <a:xfrm flipH="1">
            <a:off x="651328" y="609600"/>
            <a:ext cx="7848599" cy="4381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62000" y="5257800"/>
            <a:ext cx="7627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On May 24, 1931 she took  her initial vows as a nun and continued to 1948.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50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6788" y="286657"/>
            <a:ext cx="8462412" cy="4742543"/>
            <a:chOff x="376788" y="286657"/>
            <a:chExt cx="8462412" cy="412924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788" y="286657"/>
              <a:ext cx="8462412" cy="41292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376788" y="3960348"/>
              <a:ext cx="8462412" cy="4555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 smtClean="0">
                  <a:latin typeface="Arial" pitchFamily="34" charset="0"/>
                  <a:cs typeface="Arial" pitchFamily="34" charset="0"/>
                </a:rPr>
                <a:t>St. Mary’s High School, Calcutta (Now Kolkata)</a:t>
              </a:r>
              <a:endParaRPr lang="en-US" sz="2800" b="1" i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76788" y="5201453"/>
            <a:ext cx="8462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Mother Teresa taught geography and theology at this school.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50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304801"/>
            <a:ext cx="8229600" cy="5257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33400" y="57912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100" dirty="0" smtClean="0">
                <a:latin typeface="Book Antiqua" pitchFamily="18" charset="0"/>
              </a:rPr>
              <a:t>Poverty in Kolkata had a deep impact in her mind and in 1948 she devoted herself to work with the poor in Kolkata.</a:t>
            </a:r>
            <a:endParaRPr lang="en-US" sz="2400" b="1" spc="-1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29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752600" y="2189843"/>
            <a:ext cx="5867400" cy="2362200"/>
          </a:xfrm>
          <a:prstGeom prst="ellipse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Keyword/New words option</a:t>
            </a:r>
            <a:endParaRPr lang="en-US" sz="32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58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914400"/>
            <a:ext cx="6527800" cy="4895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286000" y="149346"/>
            <a:ext cx="65278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Autumn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149346"/>
            <a:ext cx="1828800" cy="566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u="sng" dirty="0" smtClean="0">
                <a:solidFill>
                  <a:schemeClr val="tx1"/>
                </a:solidFill>
                <a:latin typeface="Book Antiqua" pitchFamily="18" charset="0"/>
              </a:rPr>
              <a:t>Meaning</a:t>
            </a:r>
          </a:p>
          <a:p>
            <a:pPr algn="ctr"/>
            <a:endParaRPr lang="en-US" sz="2800" b="1" i="1" u="sng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algn="just"/>
            <a:r>
              <a:rPr lang="en-US" sz="2800" b="1" dirty="0" smtClean="0">
                <a:solidFill>
                  <a:schemeClr val="tx1"/>
                </a:solidFill>
                <a:latin typeface="Book Antiqua" pitchFamily="18" charset="0"/>
              </a:rPr>
              <a:t>The season that comes after the rainy season</a:t>
            </a:r>
            <a:endParaRPr lang="en-US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5943600"/>
            <a:ext cx="85090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Nature takes a beautiful view in Autumn.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75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5678431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Book Antiqua" pitchFamily="18" charset="0"/>
              </a:rPr>
              <a:t>Welcome dear learners</a:t>
            </a:r>
            <a:endParaRPr lang="en-US" sz="5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3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207" y="174746"/>
            <a:ext cx="63754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Descent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1206" y="5681990"/>
            <a:ext cx="85090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Mother Teresa was born in an Albanian descent.</a:t>
            </a:r>
            <a:endParaRPr lang="en-US" sz="2800" b="1" dirty="0">
              <a:latin typeface="Book Antiqu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06" y="922806"/>
            <a:ext cx="6381807" cy="45889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875292" y="167489"/>
            <a:ext cx="1981200" cy="533705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u="sng" dirty="0" smtClean="0">
                <a:solidFill>
                  <a:schemeClr val="tx1"/>
                </a:solidFill>
                <a:latin typeface="Book Antiqua" pitchFamily="18" charset="0"/>
              </a:rPr>
              <a:t>Meaning</a:t>
            </a:r>
          </a:p>
          <a:p>
            <a:pPr algn="ctr"/>
            <a:endParaRPr lang="en-US" sz="2800" b="1" i="1" u="sng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algn="just"/>
            <a:r>
              <a:rPr lang="en-US" sz="2800" b="1" dirty="0" smtClean="0">
                <a:solidFill>
                  <a:schemeClr val="tx1"/>
                </a:solidFill>
                <a:latin typeface="Book Antiqua" pitchFamily="18" charset="0"/>
              </a:rPr>
              <a:t>Origin, Parentage, birth in the same group.</a:t>
            </a:r>
            <a:endParaRPr lang="en-US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45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6200" y="191936"/>
            <a:ext cx="495577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Catholic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2978" y="5903893"/>
            <a:ext cx="85090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Book Antiqua" pitchFamily="18" charset="0"/>
              </a:rPr>
              <a:t>Mother Teresa was born in a Catholic merchant's family.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311206" y="206450"/>
            <a:ext cx="3574994" cy="5571397"/>
          </a:xfrm>
          <a:prstGeom prst="homePlate">
            <a:avLst>
              <a:gd name="adj" fmla="val 42573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u="sng" dirty="0" smtClean="0">
                <a:solidFill>
                  <a:schemeClr val="tx1"/>
                </a:solidFill>
                <a:latin typeface="Book Antiqua" pitchFamily="18" charset="0"/>
              </a:rPr>
              <a:t>Meaning</a:t>
            </a:r>
          </a:p>
          <a:p>
            <a:pPr algn="ctr"/>
            <a:endParaRPr lang="en-US" sz="2800" b="1" i="1" u="sng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Book Antiqua" pitchFamily="18" charset="0"/>
              </a:rPr>
              <a:t>People who believe in Christianity.</a:t>
            </a:r>
            <a:endParaRPr lang="en-US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839839"/>
            <a:ext cx="4955778" cy="49234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2759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4129" y="177225"/>
            <a:ext cx="752986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Siblings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6872" y="6106180"/>
            <a:ext cx="753712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She was the youngest of the three siblings.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Pentagon 3"/>
          <p:cNvSpPr/>
          <p:nvPr/>
        </p:nvSpPr>
        <p:spPr>
          <a:xfrm flipH="1">
            <a:off x="4509059" y="826557"/>
            <a:ext cx="3764932" cy="5179979"/>
          </a:xfrm>
          <a:prstGeom prst="homePlate">
            <a:avLst>
              <a:gd name="adj" fmla="val 42573"/>
            </a:avLst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u="sng" dirty="0" smtClean="0">
                <a:solidFill>
                  <a:schemeClr val="tx1"/>
                </a:solidFill>
                <a:latin typeface="Book Antiqua" pitchFamily="18" charset="0"/>
              </a:rPr>
              <a:t>Meaning</a:t>
            </a:r>
          </a:p>
          <a:p>
            <a:pPr algn="ctr"/>
            <a:endParaRPr lang="en-US" sz="2800" b="1" i="1" u="sng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Book Antiqua" pitchFamily="18" charset="0"/>
              </a:rPr>
              <a:t>Birth from the same mother.</a:t>
            </a:r>
            <a:endParaRPr lang="en-US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72" y="826557"/>
            <a:ext cx="3743024" cy="51799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046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04800"/>
            <a:ext cx="84582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Let us have a tour from the text.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6571" y="914400"/>
            <a:ext cx="84364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atin typeface="Book Antiqua" pitchFamily="18" charset="0"/>
              </a:rPr>
              <a:t>Dear learners,</a:t>
            </a: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Open your book at page 91 and read silently from “ It was Autumn, August 1910………… among the poorest of the poor in the slums of Kolkata, to answer the questions below.</a:t>
            </a:r>
            <a:endParaRPr lang="en-US" sz="2400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352800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0" lvl="1" indent="-508000">
              <a:buAutoNum type="arabicPeriod"/>
              <a:tabLst>
                <a:tab pos="465138" algn="l"/>
              </a:tabLst>
            </a:pPr>
            <a:r>
              <a:rPr lang="en-US" sz="2400" b="1" dirty="0" smtClean="0">
                <a:latin typeface="Book Antiqua" pitchFamily="18" charset="0"/>
              </a:rPr>
              <a:t>What does ‘servant of humanity’ mean in the text?</a:t>
            </a:r>
          </a:p>
          <a:p>
            <a:pPr marL="0" lvl="1">
              <a:tabLst>
                <a:tab pos="465138" algn="l"/>
              </a:tabLst>
            </a:pPr>
            <a:r>
              <a:rPr lang="en-US" sz="2400" b="1" dirty="0">
                <a:latin typeface="Book Antiqua" pitchFamily="18" charset="0"/>
              </a:rPr>
              <a:t>	</a:t>
            </a:r>
            <a:r>
              <a:rPr lang="en-US" sz="2400" b="1" dirty="0" smtClean="0">
                <a:latin typeface="Book Antiqua" pitchFamily="18" charset="0"/>
              </a:rPr>
              <a:t>(a) becoming a slave.</a:t>
            </a:r>
          </a:p>
          <a:p>
            <a:pPr marL="0" lvl="1">
              <a:tabLst>
                <a:tab pos="465138" algn="l"/>
              </a:tabLst>
            </a:pPr>
            <a:r>
              <a:rPr lang="en-US" sz="2400" b="1" dirty="0">
                <a:latin typeface="Book Antiqua" pitchFamily="18" charset="0"/>
              </a:rPr>
              <a:t>	</a:t>
            </a:r>
            <a:r>
              <a:rPr lang="en-US" sz="2400" b="1" dirty="0" smtClean="0">
                <a:latin typeface="Book Antiqua" pitchFamily="18" charset="0"/>
              </a:rPr>
              <a:t>(b) to work in other peoples house.</a:t>
            </a:r>
          </a:p>
          <a:p>
            <a:pPr marL="0" lvl="1">
              <a:tabLst>
                <a:tab pos="465138" algn="l"/>
              </a:tabLst>
            </a:pPr>
            <a:r>
              <a:rPr lang="en-US" sz="2400" b="1" dirty="0">
                <a:latin typeface="Book Antiqua" pitchFamily="18" charset="0"/>
              </a:rPr>
              <a:t>	</a:t>
            </a:r>
            <a:r>
              <a:rPr lang="en-US" sz="2400" b="1" dirty="0" smtClean="0">
                <a:latin typeface="Book Antiqua" pitchFamily="18" charset="0"/>
              </a:rPr>
              <a:t>(c) to oppressed by others.</a:t>
            </a:r>
          </a:p>
          <a:p>
            <a:pPr marL="0" lvl="1">
              <a:tabLst>
                <a:tab pos="465138" algn="l"/>
              </a:tabLst>
            </a:pPr>
            <a:r>
              <a:rPr lang="en-US" sz="2400" b="1" dirty="0">
                <a:latin typeface="Book Antiqua" pitchFamily="18" charset="0"/>
              </a:rPr>
              <a:t>	</a:t>
            </a:r>
            <a:r>
              <a:rPr lang="en-US" sz="2400" b="1" dirty="0" smtClean="0">
                <a:latin typeface="Book Antiqua" pitchFamily="18" charset="0"/>
              </a:rPr>
              <a:t>(d) to serve the needy.</a:t>
            </a:r>
            <a:r>
              <a:rPr lang="en-US" sz="2400" b="1" dirty="0">
                <a:latin typeface="Book Antiqua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2809866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9136"/>
            <a:ext cx="8382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Book Antiqua" pitchFamily="18" charset="0"/>
              </a:rPr>
              <a:t>A Read the text and choose the best answer.</a:t>
            </a:r>
          </a:p>
          <a:p>
            <a:pPr algn="just"/>
            <a:r>
              <a:rPr lang="en-US" sz="2000" dirty="0">
                <a:latin typeface="Book Antiqua" pitchFamily="18" charset="0"/>
              </a:rPr>
              <a:t>It was Autumn. August 26, 1910. A little girl was born to an Albanian descent, </a:t>
            </a:r>
            <a:r>
              <a:rPr lang="en-US" sz="2000" dirty="0" smtClean="0">
                <a:latin typeface="Book Antiqua" pitchFamily="18" charset="0"/>
              </a:rPr>
              <a:t>rich Catholic </a:t>
            </a:r>
            <a:r>
              <a:rPr lang="en-US" sz="2000" dirty="0">
                <a:latin typeface="Book Antiqua" pitchFamily="18" charset="0"/>
              </a:rPr>
              <a:t>merchant’s family in a small town called Skopje, Macedonia. She was </a:t>
            </a:r>
            <a:r>
              <a:rPr lang="en-US" sz="2000" dirty="0" smtClean="0">
                <a:latin typeface="Book Antiqua" pitchFamily="18" charset="0"/>
              </a:rPr>
              <a:t>the youngest </a:t>
            </a:r>
            <a:r>
              <a:rPr lang="en-US" sz="2000" dirty="0">
                <a:latin typeface="Book Antiqua" pitchFamily="18" charset="0"/>
              </a:rPr>
              <a:t>of the three siblings and was named Agnes </a:t>
            </a:r>
            <a:r>
              <a:rPr lang="en-US" sz="2000" dirty="0" err="1">
                <a:latin typeface="Book Antiqua" pitchFamily="18" charset="0"/>
              </a:rPr>
              <a:t>Gonxha</a:t>
            </a:r>
            <a:r>
              <a:rPr lang="en-US" sz="2000" dirty="0">
                <a:latin typeface="Book Antiqua" pitchFamily="18" charset="0"/>
              </a:rPr>
              <a:t> </a:t>
            </a:r>
            <a:r>
              <a:rPr lang="en-US" sz="2000" dirty="0" err="1">
                <a:latin typeface="Book Antiqua" pitchFamily="18" charset="0"/>
              </a:rPr>
              <a:t>Bojaxhiu</a:t>
            </a:r>
            <a:r>
              <a:rPr lang="en-US" sz="2000" dirty="0">
                <a:latin typeface="Book Antiqua" pitchFamily="18" charset="0"/>
              </a:rPr>
              <a:t>. Who </a:t>
            </a:r>
            <a:r>
              <a:rPr lang="en-US" sz="2000" dirty="0" smtClean="0">
                <a:latin typeface="Book Antiqua" pitchFamily="18" charset="0"/>
              </a:rPr>
              <a:t>had known </a:t>
            </a:r>
            <a:r>
              <a:rPr lang="en-US" sz="2000" dirty="0">
                <a:latin typeface="Book Antiqua" pitchFamily="18" charset="0"/>
              </a:rPr>
              <a:t>that this tiny, little girl would one day become the servant of </a:t>
            </a:r>
            <a:r>
              <a:rPr lang="en-US" sz="2000" dirty="0" smtClean="0">
                <a:latin typeface="Book Antiqua" pitchFamily="18" charset="0"/>
              </a:rPr>
              <a:t>humanity– love and </a:t>
            </a:r>
            <a:r>
              <a:rPr lang="en-US" sz="2000" dirty="0">
                <a:latin typeface="Book Antiqua" pitchFamily="18" charset="0"/>
              </a:rPr>
              <a:t>serve the poorest of the poor and become the mother of humanity. Yes, we </a:t>
            </a:r>
            <a:r>
              <a:rPr lang="en-US" sz="2000" dirty="0" smtClean="0">
                <a:latin typeface="Book Antiqua" pitchFamily="18" charset="0"/>
              </a:rPr>
              <a:t>are talking </a:t>
            </a:r>
            <a:r>
              <a:rPr lang="en-US" sz="2000" dirty="0">
                <a:latin typeface="Book Antiqua" pitchFamily="18" charset="0"/>
              </a:rPr>
              <a:t>about none other than Mother </a:t>
            </a:r>
            <a:r>
              <a:rPr lang="en-US" sz="2000" dirty="0" smtClean="0">
                <a:latin typeface="Book Antiqua" pitchFamily="18" charset="0"/>
              </a:rPr>
              <a:t>Teresa. At </a:t>
            </a:r>
            <a:r>
              <a:rPr lang="en-US" sz="2000" dirty="0">
                <a:latin typeface="Book Antiqua" pitchFamily="18" charset="0"/>
              </a:rPr>
              <a:t>the age of 12, she heard a voice from within her that urged her to spread the </a:t>
            </a:r>
            <a:r>
              <a:rPr lang="en-US" sz="2000" dirty="0" smtClean="0">
                <a:latin typeface="Book Antiqua" pitchFamily="18" charset="0"/>
              </a:rPr>
              <a:t>love of </a:t>
            </a:r>
            <a:r>
              <a:rPr lang="en-US" sz="2000" dirty="0">
                <a:latin typeface="Book Antiqua" pitchFamily="18" charset="0"/>
              </a:rPr>
              <a:t>Christ. She decided that she would be a missionary. At the age of 18 she left </a:t>
            </a:r>
            <a:r>
              <a:rPr lang="en-US" sz="2000" dirty="0" smtClean="0">
                <a:latin typeface="Book Antiqua" pitchFamily="18" charset="0"/>
              </a:rPr>
              <a:t>her parental </a:t>
            </a:r>
            <a:r>
              <a:rPr lang="en-US" sz="2000" dirty="0">
                <a:latin typeface="Book Antiqua" pitchFamily="18" charset="0"/>
              </a:rPr>
              <a:t>home. She then joined an Irish community of nuns called the Sisters of</a:t>
            </a:r>
          </a:p>
          <a:p>
            <a:pPr algn="just"/>
            <a:r>
              <a:rPr lang="en-US" sz="2000" dirty="0">
                <a:latin typeface="Book Antiqua" pitchFamily="18" charset="0"/>
              </a:rPr>
              <a:t>Loreto, which had missions in India.</a:t>
            </a:r>
          </a:p>
          <a:p>
            <a:pPr algn="just"/>
            <a:r>
              <a:rPr lang="en-US" sz="2000" dirty="0">
                <a:latin typeface="Book Antiqua" pitchFamily="18" charset="0"/>
              </a:rPr>
              <a:t>After a few months of training at the Institute of the Blessed Virgin Mary in </a:t>
            </a:r>
            <a:r>
              <a:rPr lang="en-US" sz="2000" dirty="0" smtClean="0">
                <a:latin typeface="Book Antiqua" pitchFamily="18" charset="0"/>
              </a:rPr>
              <a:t>Dublin, Mother </a:t>
            </a:r>
            <a:r>
              <a:rPr lang="en-US" sz="2000" dirty="0">
                <a:latin typeface="Book Antiqua" pitchFamily="18" charset="0"/>
              </a:rPr>
              <a:t>Teresa came to India. On May 24, 1931, she took her initial vows as a </a:t>
            </a:r>
            <a:r>
              <a:rPr lang="en-US" sz="2000" dirty="0" smtClean="0">
                <a:latin typeface="Book Antiqua" pitchFamily="18" charset="0"/>
              </a:rPr>
              <a:t>nun. From </a:t>
            </a:r>
            <a:r>
              <a:rPr lang="en-US" sz="2000" dirty="0">
                <a:latin typeface="Book Antiqua" pitchFamily="18" charset="0"/>
              </a:rPr>
              <a:t>1931 to 1948, Mother Teresa taught geography and catechism (</a:t>
            </a:r>
            <a:r>
              <a:rPr lang="en-US" sz="2000" dirty="0" smtClean="0">
                <a:latin typeface="Book Antiqua" pitchFamily="18" charset="0"/>
              </a:rPr>
              <a:t>religious instruction</a:t>
            </a:r>
            <a:r>
              <a:rPr lang="en-US" sz="2000" dirty="0">
                <a:latin typeface="Book Antiqua" pitchFamily="18" charset="0"/>
              </a:rPr>
              <a:t>) at St. Mary's High School in Kolkata (then Calcutta). However, </a:t>
            </a:r>
            <a:r>
              <a:rPr lang="en-US" sz="2000" dirty="0" smtClean="0">
                <a:latin typeface="Book Antiqua" pitchFamily="18" charset="0"/>
              </a:rPr>
              <a:t>the prevailing </a:t>
            </a:r>
            <a:r>
              <a:rPr lang="en-US" sz="2000" dirty="0">
                <a:latin typeface="Book Antiqua" pitchFamily="18" charset="0"/>
              </a:rPr>
              <a:t>poverty in Kolkata had a deep impact on Mother Teresa's mind, </a:t>
            </a:r>
            <a:r>
              <a:rPr lang="en-US" sz="2000" dirty="0" smtClean="0">
                <a:latin typeface="Book Antiqua" pitchFamily="18" charset="0"/>
              </a:rPr>
              <a:t>and</a:t>
            </a:r>
            <a:r>
              <a:rPr lang="en-US" sz="2000" dirty="0">
                <a:latin typeface="Book Antiqua" pitchFamily="18" charset="0"/>
              </a:rPr>
              <a:t>1948 she received permission from her superiors to leave the convent and </a:t>
            </a:r>
            <a:r>
              <a:rPr lang="en-US" sz="2000" dirty="0" smtClean="0">
                <a:latin typeface="Book Antiqua" pitchFamily="18" charset="0"/>
              </a:rPr>
              <a:t>devote herself </a:t>
            </a:r>
            <a:r>
              <a:rPr lang="en-US" sz="2000" dirty="0">
                <a:latin typeface="Book Antiqua" pitchFamily="18" charset="0"/>
              </a:rPr>
              <a:t>to work among the poorest of the poor in the slums of Kolkata.</a:t>
            </a:r>
          </a:p>
        </p:txBody>
      </p:sp>
    </p:spTree>
    <p:extLst>
      <p:ext uri="{BB962C8B-B14F-4D97-AF65-F5344CB8AC3E}">
        <p14:creationId xmlns:p14="http://schemas.microsoft.com/office/powerpoint/2010/main" val="399051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5600" y="457200"/>
            <a:ext cx="8382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AutoNum type="arabicPeriod" startAt="2"/>
              <a:tabLst>
                <a:tab pos="465138" algn="l"/>
              </a:tabLst>
            </a:pPr>
            <a:r>
              <a:rPr lang="en-US" sz="2400" b="1" dirty="0" smtClean="0">
                <a:latin typeface="Book Antiqua" pitchFamily="18" charset="0"/>
              </a:rPr>
              <a:t>Why </a:t>
            </a:r>
            <a:r>
              <a:rPr lang="en-US" sz="2400" b="1" dirty="0">
                <a:latin typeface="Book Antiqua" pitchFamily="18" charset="0"/>
              </a:rPr>
              <a:t>did mother Teresa want be a missionary?  </a:t>
            </a:r>
            <a:endParaRPr lang="en-US" sz="2400" b="1" dirty="0" smtClean="0">
              <a:latin typeface="Book Antiqua" pitchFamily="18" charset="0"/>
            </a:endParaRPr>
          </a:p>
          <a:p>
            <a:pPr marL="0" lvl="1">
              <a:tabLst>
                <a:tab pos="465138" algn="l"/>
              </a:tabLst>
            </a:pPr>
            <a:r>
              <a:rPr lang="en-US" sz="2400" b="1" dirty="0">
                <a:latin typeface="Book Antiqua" pitchFamily="18" charset="0"/>
              </a:rPr>
              <a:t>	</a:t>
            </a:r>
            <a:r>
              <a:rPr lang="en-US" sz="2400" b="1" dirty="0" smtClean="0">
                <a:latin typeface="Book Antiqua" pitchFamily="18" charset="0"/>
              </a:rPr>
              <a:t>Because </a:t>
            </a:r>
            <a:r>
              <a:rPr lang="en-US" sz="2400" b="1" dirty="0">
                <a:latin typeface="Book Antiqua" pitchFamily="18" charset="0"/>
              </a:rPr>
              <a:t>she heard</a:t>
            </a:r>
          </a:p>
          <a:p>
            <a:pPr marL="0" lvl="1">
              <a:tabLst>
                <a:tab pos="465138" algn="l"/>
              </a:tabLst>
            </a:pPr>
            <a:r>
              <a:rPr lang="en-US" sz="2400" b="1" dirty="0">
                <a:latin typeface="Book Antiqua" pitchFamily="18" charset="0"/>
              </a:rPr>
              <a:t>	(a) the voice of her </a:t>
            </a:r>
            <a:r>
              <a:rPr lang="en-US" sz="2400" b="1" dirty="0" err="1" smtClean="0">
                <a:latin typeface="Book Antiqua" pitchFamily="18" charset="0"/>
              </a:rPr>
              <a:t>neighbours</a:t>
            </a:r>
            <a:r>
              <a:rPr lang="en-US" sz="2400" b="1" dirty="0" smtClean="0">
                <a:latin typeface="Book Antiqua" pitchFamily="18" charset="0"/>
              </a:rPr>
              <a:t> </a:t>
            </a:r>
            <a:r>
              <a:rPr lang="en-US" sz="2400" b="1" dirty="0">
                <a:latin typeface="Book Antiqua" pitchFamily="18" charset="0"/>
              </a:rPr>
              <a:t>discussing it.</a:t>
            </a:r>
          </a:p>
          <a:p>
            <a:pPr marL="0" lvl="1">
              <a:tabLst>
                <a:tab pos="465138" algn="l"/>
              </a:tabLst>
            </a:pPr>
            <a:r>
              <a:rPr lang="en-US" sz="2400" b="1" dirty="0">
                <a:latin typeface="Book Antiqua" pitchFamily="18" charset="0"/>
              </a:rPr>
              <a:t>	(b) a voice in her dream.</a:t>
            </a:r>
          </a:p>
          <a:p>
            <a:pPr marL="0" lvl="1">
              <a:tabLst>
                <a:tab pos="465138" algn="l"/>
              </a:tabLst>
            </a:pPr>
            <a:r>
              <a:rPr lang="en-US" sz="2400" b="1" dirty="0">
                <a:latin typeface="Book Antiqua" pitchFamily="18" charset="0"/>
              </a:rPr>
              <a:t>	(c) a voice within herself.</a:t>
            </a:r>
          </a:p>
          <a:p>
            <a:pPr marL="0" lvl="1">
              <a:tabLst>
                <a:tab pos="465138" algn="l"/>
              </a:tabLst>
            </a:pPr>
            <a:r>
              <a:rPr lang="en-US" sz="2400" b="1" dirty="0">
                <a:latin typeface="Book Antiqua" pitchFamily="18" charset="0"/>
              </a:rPr>
              <a:t>	(d) the voice of her parent about talking  it</a:t>
            </a:r>
            <a:r>
              <a:rPr lang="en-US" sz="2400" b="1" dirty="0" smtClean="0">
                <a:latin typeface="Book Antiqua" pitchFamily="18" charset="0"/>
              </a:rPr>
              <a:t>.</a:t>
            </a:r>
          </a:p>
          <a:p>
            <a:pPr marL="0" lvl="1">
              <a:tabLst>
                <a:tab pos="465138" algn="l"/>
              </a:tabLst>
            </a:pPr>
            <a:endParaRPr lang="en-US" sz="2400" b="1" dirty="0" smtClean="0">
              <a:latin typeface="Book Antiqua" pitchFamily="18" charset="0"/>
            </a:endParaRPr>
          </a:p>
          <a:p>
            <a:pPr marL="0" lvl="1">
              <a:tabLst>
                <a:tab pos="465138" algn="l"/>
              </a:tabLst>
            </a:pPr>
            <a:r>
              <a:rPr lang="en-US" sz="2400" b="1" dirty="0" smtClean="0">
                <a:latin typeface="Book Antiqua" pitchFamily="18" charset="0"/>
              </a:rPr>
              <a:t>3.	Mother Teresa set out to join the missionary of the 	Sister’s of Loreto in the year.</a:t>
            </a:r>
            <a:endParaRPr lang="en-US" sz="2400" b="1" dirty="0">
              <a:latin typeface="Book Antiqua" pitchFamily="18" charset="0"/>
            </a:endParaRPr>
          </a:p>
          <a:p>
            <a:pPr marL="0" lvl="1">
              <a:tabLst>
                <a:tab pos="465138" algn="l"/>
              </a:tabLst>
            </a:pPr>
            <a:r>
              <a:rPr lang="en-US" sz="2400" b="1" dirty="0">
                <a:latin typeface="Book Antiqua" pitchFamily="18" charset="0"/>
              </a:rPr>
              <a:t>	(a) </a:t>
            </a:r>
            <a:r>
              <a:rPr lang="en-US" sz="2400" b="1" dirty="0" smtClean="0">
                <a:latin typeface="Book Antiqua" pitchFamily="18" charset="0"/>
              </a:rPr>
              <a:t>1927</a:t>
            </a:r>
            <a:r>
              <a:rPr lang="en-US" sz="2400" b="1" dirty="0">
                <a:latin typeface="Book Antiqua" pitchFamily="18" charset="0"/>
              </a:rPr>
              <a:t>	</a:t>
            </a:r>
            <a:r>
              <a:rPr lang="en-US" sz="2400" b="1" dirty="0" smtClean="0">
                <a:latin typeface="Book Antiqua" pitchFamily="18" charset="0"/>
              </a:rPr>
              <a:t>		(</a:t>
            </a:r>
            <a:r>
              <a:rPr lang="en-US" sz="2400" b="1" dirty="0">
                <a:latin typeface="Book Antiqua" pitchFamily="18" charset="0"/>
              </a:rPr>
              <a:t>b) </a:t>
            </a:r>
            <a:r>
              <a:rPr lang="en-US" sz="2400" b="1" dirty="0" smtClean="0">
                <a:latin typeface="Book Antiqua" pitchFamily="18" charset="0"/>
              </a:rPr>
              <a:t>1928</a:t>
            </a:r>
            <a:r>
              <a:rPr lang="en-US" sz="2400" b="1" dirty="0">
                <a:latin typeface="Book Antiqua" pitchFamily="18" charset="0"/>
              </a:rPr>
              <a:t>	</a:t>
            </a:r>
            <a:endParaRPr lang="en-US" sz="2400" b="1" dirty="0" smtClean="0">
              <a:latin typeface="Book Antiqua" pitchFamily="18" charset="0"/>
            </a:endParaRPr>
          </a:p>
          <a:p>
            <a:pPr marL="0" lvl="1">
              <a:tabLst>
                <a:tab pos="465138" algn="l"/>
              </a:tabLst>
            </a:pPr>
            <a:r>
              <a:rPr lang="en-US" sz="2400" b="1" dirty="0">
                <a:latin typeface="Book Antiqua" pitchFamily="18" charset="0"/>
              </a:rPr>
              <a:t>	</a:t>
            </a:r>
            <a:r>
              <a:rPr lang="en-US" sz="2400" b="1" dirty="0" smtClean="0">
                <a:latin typeface="Book Antiqua" pitchFamily="18" charset="0"/>
              </a:rPr>
              <a:t>(</a:t>
            </a:r>
            <a:r>
              <a:rPr lang="en-US" sz="2400" b="1" dirty="0">
                <a:latin typeface="Book Antiqua" pitchFamily="18" charset="0"/>
              </a:rPr>
              <a:t>c) </a:t>
            </a:r>
            <a:r>
              <a:rPr lang="en-US" sz="2400" b="1" dirty="0" smtClean="0">
                <a:latin typeface="Book Antiqua" pitchFamily="18" charset="0"/>
              </a:rPr>
              <a:t>1929			(</a:t>
            </a:r>
            <a:r>
              <a:rPr lang="en-US" sz="2400" b="1" dirty="0">
                <a:latin typeface="Book Antiqua" pitchFamily="18" charset="0"/>
              </a:rPr>
              <a:t>d) </a:t>
            </a:r>
            <a:r>
              <a:rPr lang="en-US" sz="2400" b="1" dirty="0" smtClean="0">
                <a:latin typeface="Book Antiqua" pitchFamily="18" charset="0"/>
              </a:rPr>
              <a:t>1930</a:t>
            </a:r>
          </a:p>
          <a:p>
            <a:pPr marL="0" lvl="1">
              <a:tabLst>
                <a:tab pos="465138" algn="l"/>
              </a:tabLst>
            </a:pPr>
            <a:endParaRPr lang="en-US" sz="2400" b="1" dirty="0" smtClean="0">
              <a:latin typeface="Book Antiqua" pitchFamily="18" charset="0"/>
            </a:endParaRPr>
          </a:p>
          <a:p>
            <a:pPr marL="0" lvl="1">
              <a:tabLst>
                <a:tab pos="465138" algn="l"/>
              </a:tabLst>
            </a:pPr>
            <a:r>
              <a:rPr lang="en-US" sz="2400" b="1" dirty="0" smtClean="0">
                <a:latin typeface="Book Antiqua" pitchFamily="18" charset="0"/>
              </a:rPr>
              <a:t>4.</a:t>
            </a:r>
            <a:r>
              <a:rPr lang="en-US" sz="2400" b="1" dirty="0">
                <a:latin typeface="Book Antiqua" pitchFamily="18" charset="0"/>
              </a:rPr>
              <a:t>	Mother Teresa </a:t>
            </a:r>
            <a:r>
              <a:rPr lang="en-US" sz="2400" b="1" dirty="0" smtClean="0">
                <a:latin typeface="Book Antiqua" pitchFamily="18" charset="0"/>
              </a:rPr>
              <a:t>took her vows at the age of.</a:t>
            </a:r>
            <a:endParaRPr lang="en-US" sz="2400" b="1" dirty="0">
              <a:latin typeface="Book Antiqua" pitchFamily="18" charset="0"/>
            </a:endParaRPr>
          </a:p>
          <a:p>
            <a:pPr marL="0" lvl="1">
              <a:tabLst>
                <a:tab pos="465138" algn="l"/>
              </a:tabLst>
            </a:pPr>
            <a:r>
              <a:rPr lang="en-US" sz="2400" b="1" dirty="0">
                <a:latin typeface="Book Antiqua" pitchFamily="18" charset="0"/>
              </a:rPr>
              <a:t>	(a) </a:t>
            </a:r>
            <a:r>
              <a:rPr lang="en-US" sz="2400" b="1" dirty="0" smtClean="0">
                <a:latin typeface="Book Antiqua" pitchFamily="18" charset="0"/>
              </a:rPr>
              <a:t>18</a:t>
            </a:r>
            <a:r>
              <a:rPr lang="en-US" sz="2400" b="1" dirty="0">
                <a:latin typeface="Book Antiqua" pitchFamily="18" charset="0"/>
              </a:rPr>
              <a:t>	</a:t>
            </a:r>
            <a:r>
              <a:rPr lang="en-US" sz="2400" b="1" dirty="0" smtClean="0">
                <a:latin typeface="Book Antiqua" pitchFamily="18" charset="0"/>
              </a:rPr>
              <a:t>		(</a:t>
            </a:r>
            <a:r>
              <a:rPr lang="en-US" sz="2400" b="1" dirty="0">
                <a:latin typeface="Book Antiqua" pitchFamily="18" charset="0"/>
              </a:rPr>
              <a:t>b) </a:t>
            </a:r>
            <a:r>
              <a:rPr lang="en-US" sz="2400" b="1" dirty="0" smtClean="0">
                <a:latin typeface="Book Antiqua" pitchFamily="18" charset="0"/>
              </a:rPr>
              <a:t>19</a:t>
            </a:r>
            <a:r>
              <a:rPr lang="en-US" sz="2400" b="1" dirty="0">
                <a:latin typeface="Book Antiqua" pitchFamily="18" charset="0"/>
              </a:rPr>
              <a:t>	</a:t>
            </a:r>
            <a:r>
              <a:rPr lang="en-US" sz="2400" b="1" dirty="0" smtClean="0">
                <a:latin typeface="Book Antiqua" pitchFamily="18" charset="0"/>
              </a:rPr>
              <a:t>	</a:t>
            </a:r>
          </a:p>
          <a:p>
            <a:pPr marL="0" lvl="1">
              <a:tabLst>
                <a:tab pos="465138" algn="l"/>
              </a:tabLst>
            </a:pPr>
            <a:r>
              <a:rPr lang="en-US" sz="2400" b="1" dirty="0">
                <a:latin typeface="Book Antiqua" pitchFamily="18" charset="0"/>
              </a:rPr>
              <a:t>	</a:t>
            </a:r>
            <a:r>
              <a:rPr lang="en-US" sz="2400" b="1" dirty="0" smtClean="0">
                <a:latin typeface="Book Antiqua" pitchFamily="18" charset="0"/>
              </a:rPr>
              <a:t>(</a:t>
            </a:r>
            <a:r>
              <a:rPr lang="en-US" sz="2400" b="1" dirty="0">
                <a:latin typeface="Book Antiqua" pitchFamily="18" charset="0"/>
              </a:rPr>
              <a:t>c) </a:t>
            </a:r>
            <a:r>
              <a:rPr lang="en-US" sz="2400" b="1" dirty="0" smtClean="0">
                <a:latin typeface="Book Antiqua" pitchFamily="18" charset="0"/>
              </a:rPr>
              <a:t>20</a:t>
            </a:r>
            <a:r>
              <a:rPr lang="en-US" sz="2400" b="1" dirty="0">
                <a:latin typeface="Book Antiqua" pitchFamily="18" charset="0"/>
              </a:rPr>
              <a:t>	</a:t>
            </a:r>
            <a:r>
              <a:rPr lang="en-US" sz="2400" b="1" dirty="0" smtClean="0">
                <a:latin typeface="Book Antiqua" pitchFamily="18" charset="0"/>
              </a:rPr>
              <a:t>		(</a:t>
            </a:r>
            <a:r>
              <a:rPr lang="en-US" sz="2400" b="1" dirty="0">
                <a:latin typeface="Book Antiqua" pitchFamily="18" charset="0"/>
              </a:rPr>
              <a:t>d) </a:t>
            </a:r>
            <a:r>
              <a:rPr lang="en-US" sz="2400" b="1" dirty="0" smtClean="0">
                <a:latin typeface="Book Antiqua" pitchFamily="18" charset="0"/>
              </a:rPr>
              <a:t>21</a:t>
            </a:r>
            <a:endParaRPr lang="en-US" sz="2400" b="1" dirty="0">
              <a:latin typeface="Book Antiqua" pitchFamily="18" charset="0"/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792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269861"/>
            <a:ext cx="8534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3" algn="l"/>
                <a:tab pos="682625" algn="l"/>
              </a:tabLst>
            </a:pPr>
            <a:r>
              <a:rPr lang="en-US" sz="2800" b="1" dirty="0" smtClean="0">
                <a:latin typeface="Book Antiqua" pitchFamily="18" charset="0"/>
              </a:rPr>
              <a:t>B 	Read the text in A again and answer the questions.</a:t>
            </a:r>
          </a:p>
          <a:p>
            <a:pPr>
              <a:tabLst>
                <a:tab pos="347663" algn="l"/>
                <a:tab pos="682625" algn="l"/>
              </a:tabLst>
            </a:pPr>
            <a:endParaRPr lang="en-US" sz="800" b="1" dirty="0" smtClean="0">
              <a:latin typeface="Book Antiqua" pitchFamily="18" charset="0"/>
            </a:endParaRPr>
          </a:p>
          <a:p>
            <a:pPr>
              <a:tabLst>
                <a:tab pos="58738" algn="l"/>
                <a:tab pos="406400" algn="l"/>
              </a:tabLst>
            </a:pPr>
            <a:r>
              <a:rPr lang="en-US" sz="2800" b="1" dirty="0">
                <a:latin typeface="Book Antiqua" pitchFamily="18" charset="0"/>
              </a:rPr>
              <a:t>	</a:t>
            </a:r>
            <a:r>
              <a:rPr lang="en-US" sz="2800" b="1" dirty="0" smtClean="0">
                <a:latin typeface="Book Antiqua" pitchFamily="18" charset="0"/>
              </a:rPr>
              <a:t>1	Where did mother Teresa’s ancestors come from?</a:t>
            </a:r>
          </a:p>
          <a:p>
            <a:pPr>
              <a:tabLst>
                <a:tab pos="58738" algn="l"/>
                <a:tab pos="406400" algn="l"/>
              </a:tabLst>
            </a:pPr>
            <a:r>
              <a:rPr lang="en-US" sz="2800" b="1" dirty="0">
                <a:latin typeface="Book Antiqua" pitchFamily="18" charset="0"/>
              </a:rPr>
              <a:t>	</a:t>
            </a:r>
            <a:r>
              <a:rPr lang="en-US" sz="2800" b="1" dirty="0" smtClean="0">
                <a:latin typeface="Book Antiqua" pitchFamily="18" charset="0"/>
              </a:rPr>
              <a:t>2	Where was her father’s home?</a:t>
            </a:r>
          </a:p>
          <a:p>
            <a:pPr>
              <a:tabLst>
                <a:tab pos="58738" algn="l"/>
                <a:tab pos="406400" algn="l"/>
              </a:tabLst>
            </a:pPr>
            <a:r>
              <a:rPr lang="en-US" sz="2800" b="1" dirty="0">
                <a:latin typeface="Book Antiqua" pitchFamily="18" charset="0"/>
              </a:rPr>
              <a:t>	</a:t>
            </a:r>
            <a:r>
              <a:rPr lang="en-US" sz="2800" b="1" dirty="0" smtClean="0">
                <a:latin typeface="Book Antiqua" pitchFamily="18" charset="0"/>
              </a:rPr>
              <a:t>3	Why did she want to become a missionary?</a:t>
            </a:r>
          </a:p>
          <a:p>
            <a:pPr>
              <a:tabLst>
                <a:tab pos="58738" algn="l"/>
                <a:tab pos="406400" algn="l"/>
              </a:tabLst>
            </a:pPr>
            <a:r>
              <a:rPr lang="en-US" sz="2800" b="1" dirty="0">
                <a:latin typeface="Book Antiqua" pitchFamily="18" charset="0"/>
              </a:rPr>
              <a:t>	</a:t>
            </a:r>
            <a:r>
              <a:rPr lang="en-US" sz="2800" b="1" dirty="0" smtClean="0">
                <a:latin typeface="Book Antiqua" pitchFamily="18" charset="0"/>
              </a:rPr>
              <a:t>4	What made her different from other girls at such 		an early age? What words and expressions are 			used in the text to describe this difference?</a:t>
            </a:r>
          </a:p>
          <a:p>
            <a:pPr>
              <a:tabLst>
                <a:tab pos="58738" algn="l"/>
                <a:tab pos="406400" algn="l"/>
              </a:tabLst>
            </a:pPr>
            <a:r>
              <a:rPr lang="en-US" sz="2800" b="1" dirty="0">
                <a:latin typeface="Book Antiqua" pitchFamily="18" charset="0"/>
              </a:rPr>
              <a:t>	</a:t>
            </a:r>
            <a:r>
              <a:rPr lang="en-US" sz="2800" b="1" dirty="0" smtClean="0">
                <a:latin typeface="Book Antiqua" pitchFamily="18" charset="0"/>
              </a:rPr>
              <a:t>5	What did Mother Teresa do in the first 				seventeen years in India?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6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0"/>
            <a:ext cx="82296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tabLst>
                <a:tab pos="465138" algn="l"/>
              </a:tabLst>
            </a:pPr>
            <a:r>
              <a:rPr lang="en-US" sz="2800" b="1" dirty="0" smtClean="0">
                <a:latin typeface="Book Antiqua" pitchFamily="18" charset="0"/>
              </a:rPr>
              <a:t>C</a:t>
            </a:r>
            <a:r>
              <a:rPr lang="en-US" sz="2800" dirty="0" smtClean="0">
                <a:latin typeface="Book Antiqua" pitchFamily="18" charset="0"/>
              </a:rPr>
              <a:t>	</a:t>
            </a:r>
            <a:r>
              <a:rPr lang="en-US" sz="2800" b="1" dirty="0" smtClean="0">
                <a:latin typeface="Book Antiqua" pitchFamily="18" charset="0"/>
              </a:rPr>
              <a:t>Look at the picture and talk about her in pairs.</a:t>
            </a:r>
          </a:p>
          <a:p>
            <a:pPr>
              <a:lnSpc>
                <a:spcPts val="6000"/>
              </a:lnSpc>
              <a:tabLst>
                <a:tab pos="465138" algn="l"/>
              </a:tabLst>
            </a:pPr>
            <a:r>
              <a:rPr lang="en-US" sz="2800" b="1" dirty="0" smtClean="0">
                <a:latin typeface="Book Antiqua" pitchFamily="18" charset="0"/>
              </a:rPr>
              <a:t>	Take the help of the question given below.</a:t>
            </a:r>
          </a:p>
          <a:p>
            <a:pPr>
              <a:lnSpc>
                <a:spcPts val="6000"/>
              </a:lnSpc>
              <a:tabLst>
                <a:tab pos="465138" algn="l"/>
              </a:tabLst>
            </a:pPr>
            <a:r>
              <a:rPr lang="en-US" sz="2800" b="1" dirty="0">
                <a:latin typeface="Book Antiqua" pitchFamily="18" charset="0"/>
              </a:rPr>
              <a:t>	</a:t>
            </a:r>
            <a:r>
              <a:rPr lang="en-US" sz="2800" b="1" dirty="0" smtClean="0">
                <a:latin typeface="Book Antiqua" pitchFamily="18" charset="0"/>
              </a:rPr>
              <a:t>1. How old is she? Why do you think so?</a:t>
            </a:r>
          </a:p>
          <a:p>
            <a:pPr>
              <a:lnSpc>
                <a:spcPts val="6000"/>
              </a:lnSpc>
              <a:tabLst>
                <a:tab pos="465138" algn="l"/>
              </a:tabLst>
            </a:pPr>
            <a:r>
              <a:rPr lang="en-US" sz="2800" b="1" dirty="0">
                <a:latin typeface="Book Antiqua" pitchFamily="18" charset="0"/>
              </a:rPr>
              <a:t>	</a:t>
            </a:r>
            <a:r>
              <a:rPr lang="en-US" sz="2800" b="1" dirty="0" smtClean="0">
                <a:latin typeface="Book Antiqua" pitchFamily="18" charset="0"/>
              </a:rPr>
              <a:t>2. What is she wearing?</a:t>
            </a:r>
          </a:p>
          <a:p>
            <a:pPr>
              <a:lnSpc>
                <a:spcPts val="6000"/>
              </a:lnSpc>
              <a:tabLst>
                <a:tab pos="465138" algn="l"/>
              </a:tabLst>
            </a:pPr>
            <a:r>
              <a:rPr lang="en-US" sz="2800" b="1" dirty="0">
                <a:latin typeface="Book Antiqua" pitchFamily="18" charset="0"/>
              </a:rPr>
              <a:t>	</a:t>
            </a:r>
            <a:r>
              <a:rPr lang="en-US" sz="2800" b="1" dirty="0" smtClean="0">
                <a:latin typeface="Book Antiqua" pitchFamily="18" charset="0"/>
              </a:rPr>
              <a:t>3. How was she worn it? </a:t>
            </a:r>
            <a:endParaRPr lang="en-US" sz="2800" b="1" dirty="0">
              <a:latin typeface="Book Antiqu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943" y="3278289"/>
            <a:ext cx="40386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Same Side Corner Rectangle 1"/>
          <p:cNvSpPr/>
          <p:nvPr/>
        </p:nvSpPr>
        <p:spPr>
          <a:xfrm>
            <a:off x="838200" y="1257300"/>
            <a:ext cx="7772400" cy="4343400"/>
          </a:xfrm>
          <a:prstGeom prst="snip2SameRect">
            <a:avLst>
              <a:gd name="adj1" fmla="val 50000"/>
              <a:gd name="adj2" fmla="val 0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/>
          <p:cNvCxnSpPr>
            <a:stCxn id="2" idx="2"/>
            <a:endCxn id="2" idx="0"/>
          </p:cNvCxnSpPr>
          <p:nvPr/>
        </p:nvCxnSpPr>
        <p:spPr>
          <a:xfrm>
            <a:off x="838200" y="3429000"/>
            <a:ext cx="77724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19400" y="206305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Home Work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0" y="3822918"/>
            <a:ext cx="685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Book Antiqua" pitchFamily="18" charset="0"/>
              </a:rPr>
              <a:t>Write an article  on the ‘Life &amp; Activities of  a man or a woman like Mother Teresa’  you know in 150 words. .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38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2946584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Book Antiqua" pitchFamily="18" charset="0"/>
              </a:rPr>
              <a:t>Thank you </a:t>
            </a:r>
            <a:r>
              <a:rPr lang="en-US" sz="4400" b="1" smtClean="0">
                <a:latin typeface="Book Antiqua" pitchFamily="18" charset="0"/>
              </a:rPr>
              <a:t>so much.</a:t>
            </a:r>
            <a:endParaRPr lang="en-US" sz="44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9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6096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>
                <a:latin typeface="Book Antiqua" pitchFamily="18" charset="0"/>
              </a:rPr>
              <a:t>Identity</a:t>
            </a:r>
            <a:endParaRPr lang="en-US" sz="4400" b="1" u="sng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1600200"/>
            <a:ext cx="7315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Book Antiqua" pitchFamily="18" charset="0"/>
              </a:rPr>
              <a:t>Md. </a:t>
            </a:r>
            <a:r>
              <a:rPr lang="en-US" sz="3200" b="1" dirty="0" err="1" smtClean="0">
                <a:latin typeface="Book Antiqua" pitchFamily="18" charset="0"/>
              </a:rPr>
              <a:t>Hasan</a:t>
            </a:r>
            <a:r>
              <a:rPr lang="en-US" sz="3200" b="1" dirty="0" smtClean="0">
                <a:latin typeface="Book Antiqua" pitchFamily="18" charset="0"/>
              </a:rPr>
              <a:t> </a:t>
            </a:r>
            <a:r>
              <a:rPr lang="en-US" sz="3200" b="1" dirty="0" err="1" smtClean="0">
                <a:latin typeface="Book Antiqua" pitchFamily="18" charset="0"/>
              </a:rPr>
              <a:t>Hafizur</a:t>
            </a:r>
            <a:r>
              <a:rPr lang="en-US" sz="3200" b="1" dirty="0" smtClean="0">
                <a:latin typeface="Book Antiqua" pitchFamily="18" charset="0"/>
              </a:rPr>
              <a:t> </a:t>
            </a:r>
            <a:r>
              <a:rPr lang="en-US" sz="3200" b="1" dirty="0" err="1" smtClean="0">
                <a:latin typeface="Book Antiqua" pitchFamily="18" charset="0"/>
              </a:rPr>
              <a:t>Rahman</a:t>
            </a:r>
            <a:endParaRPr lang="en-US" sz="3200" b="1" dirty="0" smtClean="0">
              <a:latin typeface="Book Antiqua" pitchFamily="18" charset="0"/>
            </a:endParaRPr>
          </a:p>
          <a:p>
            <a:r>
              <a:rPr lang="en-US" sz="3200" b="1" dirty="0" smtClean="0">
                <a:latin typeface="Book Antiqua" pitchFamily="18" charset="0"/>
              </a:rPr>
              <a:t>Lecturer (English)</a:t>
            </a:r>
          </a:p>
          <a:p>
            <a:r>
              <a:rPr lang="en-US" sz="3200" b="1" dirty="0" smtClean="0">
                <a:latin typeface="Book Antiqua" pitchFamily="18" charset="0"/>
              </a:rPr>
              <a:t>Cambrian School &amp; College</a:t>
            </a:r>
          </a:p>
          <a:p>
            <a:r>
              <a:rPr lang="en-US" sz="3200" b="1" dirty="0" smtClean="0">
                <a:latin typeface="Book Antiqua" pitchFamily="18" charset="0"/>
              </a:rPr>
              <a:t>Building-5, </a:t>
            </a:r>
            <a:r>
              <a:rPr lang="en-US" sz="3200" b="1" dirty="0" err="1" smtClean="0">
                <a:latin typeface="Book Antiqua" pitchFamily="18" charset="0"/>
              </a:rPr>
              <a:t>Baridhara</a:t>
            </a:r>
            <a:r>
              <a:rPr lang="en-US" sz="3200" b="1" dirty="0" smtClean="0">
                <a:latin typeface="Book Antiqua" pitchFamily="18" charset="0"/>
              </a:rPr>
              <a:t>, Dhaka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4109591"/>
            <a:ext cx="731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Book Antiqua" pitchFamily="18" charset="0"/>
              </a:rPr>
              <a:t>English for today</a:t>
            </a:r>
          </a:p>
          <a:p>
            <a:r>
              <a:rPr lang="en-US" sz="3200" b="1" dirty="0" smtClean="0">
                <a:latin typeface="Book Antiqua" pitchFamily="18" charset="0"/>
              </a:rPr>
              <a:t>Class-IX-X</a:t>
            </a:r>
            <a:endParaRPr lang="en-US" sz="32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73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6498135"/>
              </p:ext>
            </p:extLst>
          </p:nvPr>
        </p:nvGraphicFramePr>
        <p:xfrm>
          <a:off x="4191000" y="1926771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91000" y="1926771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/>
          <p:cNvSpPr/>
          <p:nvPr/>
        </p:nvSpPr>
        <p:spPr>
          <a:xfrm>
            <a:off x="2315028" y="762000"/>
            <a:ext cx="4953000" cy="2286000"/>
          </a:xfrm>
          <a:prstGeom prst="ellipse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Let us watch and guess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9628" y="3283282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What is the video about?</a:t>
            </a:r>
            <a:endParaRPr lang="en-US" sz="3200" b="1" dirty="0">
              <a:latin typeface="Book Antiqu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870" y="0"/>
            <a:ext cx="6415315" cy="66705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2255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55057" y="954314"/>
            <a:ext cx="6400800" cy="11430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Our today’s topic is-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3" name="Bevel 2"/>
          <p:cNvSpPr/>
          <p:nvPr/>
        </p:nvSpPr>
        <p:spPr>
          <a:xfrm>
            <a:off x="1447800" y="2438400"/>
            <a:ext cx="6400800" cy="3200400"/>
          </a:xfrm>
          <a:prstGeom prst="bevel">
            <a:avLst>
              <a:gd name="adj" fmla="val 2111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Mother Teresa </a:t>
            </a:r>
          </a:p>
          <a:p>
            <a:pPr algn="ctr"/>
            <a:r>
              <a:rPr lang="en-US" sz="3200" b="1" dirty="0" smtClean="0">
                <a:latin typeface="Book Antiqua" pitchFamily="18" charset="0"/>
              </a:rPr>
              <a:t>(The beginning)</a:t>
            </a:r>
          </a:p>
          <a:p>
            <a:pPr algn="ctr"/>
            <a:r>
              <a:rPr lang="en-US" sz="3200" b="1" dirty="0" smtClean="0">
                <a:latin typeface="Book Antiqua" pitchFamily="18" charset="0"/>
              </a:rPr>
              <a:t>Unit-7, Lesson-4</a:t>
            </a:r>
            <a:endParaRPr lang="en-US" sz="32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68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790700" y="1447800"/>
            <a:ext cx="5486400" cy="1066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Learning outcomes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3048000"/>
            <a:ext cx="7543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After we have studied this lesson, we will be able to-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b="1" dirty="0" smtClean="0">
                <a:latin typeface="Book Antiqua" pitchFamily="18" charset="0"/>
              </a:rPr>
              <a:t>ask and answer question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b="1" dirty="0" smtClean="0">
                <a:latin typeface="Book Antiqua" pitchFamily="18" charset="0"/>
              </a:rPr>
              <a:t>read and understand text through silent reading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b="1" dirty="0">
                <a:latin typeface="Book Antiqua" pitchFamily="18" charset="0"/>
              </a:rPr>
              <a:t>w</a:t>
            </a:r>
            <a:r>
              <a:rPr lang="en-US" sz="2800" b="1" dirty="0" smtClean="0">
                <a:latin typeface="Book Antiqua" pitchFamily="18" charset="0"/>
              </a:rPr>
              <a:t>rite an article</a:t>
            </a:r>
          </a:p>
          <a:p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0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24967"/>
            <a:ext cx="8686800" cy="42454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7345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Which country belongs to this flag?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14400" y="5410200"/>
            <a:ext cx="7696200" cy="1295400"/>
          </a:xfrm>
          <a:prstGeom prst="ellipse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Book Antiqua" pitchFamily="18" charset="0"/>
              </a:rPr>
              <a:t>Macedonia</a:t>
            </a:r>
            <a:endParaRPr lang="en-US" sz="44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92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353" y="0"/>
            <a:ext cx="9307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0"/>
            <a:ext cx="9144000" cy="6858000"/>
            <a:chOff x="76200" y="0"/>
            <a:chExt cx="9144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00" y="0"/>
              <a:ext cx="9144000" cy="6858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325850" y="2743200"/>
              <a:ext cx="1598950" cy="52322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Book Antiqua" pitchFamily="18" charset="0"/>
                </a:rPr>
                <a:t>Skopje</a:t>
              </a:r>
              <a:endParaRPr lang="en-US" sz="2800" b="1" dirty="0">
                <a:latin typeface="Book Antiqua" pitchFamily="18" charset="0"/>
              </a:endParaRPr>
            </a:p>
          </p:txBody>
        </p:sp>
      </p:grpSp>
      <p:sp>
        <p:nvSpPr>
          <p:cNvPr id="9" name="Up Arrow 8"/>
          <p:cNvSpPr/>
          <p:nvPr/>
        </p:nvSpPr>
        <p:spPr>
          <a:xfrm>
            <a:off x="5791200" y="1447800"/>
            <a:ext cx="2514600" cy="1828800"/>
          </a:xfrm>
          <a:prstGeom prst="upArrow">
            <a:avLst>
              <a:gd name="adj1" fmla="val 65008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Book Antiqua" pitchFamily="18" charset="0"/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Book Antiqua" pitchFamily="18" charset="0"/>
              </a:rPr>
              <a:t>Capital city of</a:t>
            </a:r>
          </a:p>
          <a:p>
            <a:pPr algn="ctr"/>
            <a:endParaRPr lang="en-US" sz="2800" b="1" dirty="0">
              <a:solidFill>
                <a:schemeClr val="tx1"/>
              </a:solidFill>
              <a:latin typeface="Book Antiqua" pitchFamily="18" charset="0"/>
            </a:endParaRPr>
          </a:p>
          <a:p>
            <a:pPr algn="ctr"/>
            <a:endParaRPr lang="en-US" sz="2800" b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Book Antiqua" pitchFamily="18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38800" y="761999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Book Antiqua" pitchFamily="18" charset="0"/>
              </a:rPr>
              <a:t>Macedonia</a:t>
            </a:r>
            <a:endParaRPr lang="en-US" sz="44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1200</Words>
  <Application>Microsoft Office PowerPoint</Application>
  <PresentationFormat>On-screen Show (4:3)</PresentationFormat>
  <Paragraphs>176</Paragraphs>
  <Slides>29</Slides>
  <Notes>29</Notes>
  <HiddenSlides>3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User</cp:lastModifiedBy>
  <cp:revision>61</cp:revision>
  <dcterms:created xsi:type="dcterms:W3CDTF">2015-06-27T12:38:39Z</dcterms:created>
  <dcterms:modified xsi:type="dcterms:W3CDTF">2016-12-21T04:49:02Z</dcterms:modified>
</cp:coreProperties>
</file>